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2" r:id="rId5"/>
    <p:sldId id="267" r:id="rId6"/>
    <p:sldId id="260" r:id="rId7"/>
    <p:sldId id="261" r:id="rId8"/>
    <p:sldId id="268" r:id="rId9"/>
    <p:sldId id="269" r:id="rId10"/>
    <p:sldId id="264" r:id="rId11"/>
    <p:sldId id="265" r:id="rId12"/>
    <p:sldId id="266" r:id="rId13"/>
    <p:sldId id="270" r:id="rId14"/>
    <p:sldId id="25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E39E6-7A6F-44C3-A674-91FEDA63835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391CB-D4E1-4F93-A777-016E2E40BF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5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2021</a:t>
            </a:r>
            <a:r>
              <a:rPr lang="ru-RU" baseline="0" dirty="0" smtClean="0"/>
              <a:t>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91CB-D4E1-4F93-A777-016E2E40BF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91CB-D4E1-4F93-A777-016E2E40BF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1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91CB-D4E1-4F93-A777-016E2E40BF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91CB-D4E1-4F93-A777-016E2E40BF4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2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91CB-D4E1-4F93-A777-016E2E40BF4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6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3138D-E5D6-48E8-9F17-69B3A0F7E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–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 10 Г.ОРЛА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37994"/>
            <a:ext cx="6929486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МЕТОДИЧЕСКИЙ СОВЕТ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ОБОБЩЕНИЕ ОПЫТА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2003629"/>
            <a:ext cx="81439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математического мышления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младшего школьника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matematik_af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53250"/>
            <a:ext cx="8312943" cy="79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7967" y="4065731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Методист   Васильева О.В.</a:t>
            </a:r>
          </a:p>
          <a:p>
            <a:pPr algn="ctr"/>
            <a:r>
              <a:rPr lang="ru-RU" sz="1400" b="1" dirty="0" err="1" smtClean="0"/>
              <a:t>Горлина</a:t>
            </a:r>
            <a:r>
              <a:rPr lang="ru-RU" sz="1400" b="1" dirty="0" smtClean="0"/>
              <a:t> </a:t>
            </a:r>
            <a:r>
              <a:rPr lang="ru-RU" sz="1400" b="1" dirty="0"/>
              <a:t>Н.И</a:t>
            </a:r>
            <a:r>
              <a:rPr lang="ru-RU" sz="1400" b="1" dirty="0" smtClean="0"/>
              <a:t>., </a:t>
            </a:r>
            <a:r>
              <a:rPr lang="ru-RU" sz="1400" b="1" dirty="0"/>
              <a:t>учитель начальных классов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074038" y="6196203"/>
            <a:ext cx="273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2021 </a:t>
            </a:r>
            <a:r>
              <a:rPr lang="ru-RU" b="1" dirty="0"/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642938" y="1916113"/>
            <a:ext cx="8523287" cy="354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431925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Чем больше учишься, тем больше знаешь.</a:t>
            </a:r>
            <a:b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Чем больше знаешь, тем больше забываешь.</a:t>
            </a:r>
            <a:b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Чем больше забываешь, тем меньше знаешь.</a:t>
            </a:r>
            <a:b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Чем меньше знаешь, тем меньше забываешь.</a:t>
            </a:r>
            <a:b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Но чем меньше забываешь, тем больше знаешь.</a:t>
            </a:r>
            <a:br>
              <a:rPr lang="ru-RU" sz="3200" b="1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sz="3200" b="1">
                <a:solidFill>
                  <a:srgbClr val="C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Так для чего учиться? </a:t>
            </a:r>
            <a:endParaRPr lang="ru-RU" sz="3200" b="1">
              <a:solidFill>
                <a:srgbClr val="C00000"/>
              </a:solidFill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cs typeface="Aharoni" pitchFamily="2" charset="-79"/>
              </a:rPr>
              <a:t>А вот софизм - песенка английских студентов.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285720" y="1214422"/>
            <a:ext cx="8501121" cy="3477875"/>
          </a:xfrm>
          <a:prstGeom prst="rect">
            <a:avLst/>
          </a:prstGeom>
          <a:solidFill>
            <a:srgbClr val="E5EA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</a:p>
          <a:p>
            <a:pPr algn="just">
              <a:lnSpc>
                <a:spcPct val="15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году  365 дней.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Докажите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что в течение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целого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года вам некогда учиться в школе.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196850"/>
            <a:ext cx="74310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365-50 = 315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/>
              <a:t>50 воскресений)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1119188"/>
            <a:ext cx="7500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315-10=305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(10 дней отдыха)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1987550"/>
            <a:ext cx="778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305-100 =205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(100 каникулы)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2911475"/>
            <a:ext cx="8072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205-183=22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(ночью в школу не ходят)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1563" y="3898900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22 : 4= 5,5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(продолжительность уроков)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5072063"/>
            <a:ext cx="6780213" cy="13858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Округлим.</a:t>
            </a:r>
          </a:p>
          <a:p>
            <a:pPr algn="ctr"/>
            <a:r>
              <a:rPr lang="ru-RU" sz="2800"/>
              <a:t>Осталось 5 дней, а 5 можно прогулять. Итак, вам некогда учиться в школе!</a:t>
            </a:r>
          </a:p>
        </p:txBody>
      </p:sp>
      <p:pic>
        <p:nvPicPr>
          <p:cNvPr id="12" name="Picture 6" descr="j0088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63" y="4829175"/>
            <a:ext cx="17033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85723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Танграм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00563" y="2924175"/>
            <a:ext cx="3814762" cy="1708150"/>
          </a:xfrm>
        </p:spPr>
        <p:txBody>
          <a:bodyPr/>
          <a:lstStyle/>
          <a:p>
            <a:pPr marL="92075" indent="-73025">
              <a:buFontTx/>
              <a:buNone/>
            </a:pPr>
            <a:r>
              <a:rPr lang="ru-RU" sz="2800" dirty="0"/>
              <a:t>Китайская игра.</a:t>
            </a:r>
          </a:p>
          <a:p>
            <a:pPr marL="92075" indent="-73025">
              <a:buFontTx/>
              <a:buNone/>
            </a:pPr>
            <a:r>
              <a:rPr lang="ru-RU" sz="2800" dirty="0"/>
              <a:t>Квадрат разрезается на 7 частей.</a:t>
            </a:r>
          </a:p>
        </p:txBody>
      </p:sp>
      <p:pic>
        <p:nvPicPr>
          <p:cNvPr id="54277" name="Picture 5" descr="квадр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05038"/>
            <a:ext cx="3382962" cy="3382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542925"/>
            <a:ext cx="77724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игры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9" descr="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33600"/>
            <a:ext cx="2627313" cy="4175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143116"/>
            <a:ext cx="5143504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создании фигуры-силуэта использовать все части, плотно присоединяя  одну к другой.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накладывать части одну на другую.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madelki.ru/wp-content/uploads/2015/02/%D0%A2%D0%B0%D0%BD%D0%B3%D1%80%D0%B0%D0%BC-%D0%BA%D0%BE%D1%88%D0%BA%D0%B8-%D0%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3987797" cy="2517792"/>
          </a:xfrm>
          <a:prstGeom prst="rect">
            <a:avLst/>
          </a:prstGeom>
          <a:noFill/>
        </p:spPr>
      </p:pic>
      <p:pic>
        <p:nvPicPr>
          <p:cNvPr id="1028" name="Picture 4" descr="http://img.freedownloadapp.info/2012/1109/tangram-xl-free-1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987797" cy="3214710"/>
          </a:xfrm>
          <a:prstGeom prst="rect">
            <a:avLst/>
          </a:prstGeom>
          <a:noFill/>
        </p:spPr>
      </p:pic>
      <p:pic>
        <p:nvPicPr>
          <p:cNvPr id="1030" name="Picture 6" descr="http://i2.wp.com/www.okuloncesikaynak.com/wp-content/uploads/2015/10/d93e6fb33cc6c32671d97d76c943aa33.jpg?resize=150%2C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357562"/>
            <a:ext cx="264320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h3.googleusercontent.com/-gWD9qlJ71Mw/VQh325y78jI/AAAAAAAAOOs/Q1XE2EDhRrI/s640/blogger-image-1460355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unk.hu/wp-content/uploads/2009/10/tangr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7687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1000108"/>
            <a:ext cx="578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Вьетнамская игра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928802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Круг разрезается на 7 частей.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Ориентиром при разрезании служит центр круга.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3845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4041775" cy="285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48.img.avito.st/1280x960/1346030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214578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7" y="1285860"/>
            <a:ext cx="2143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642918"/>
            <a:ext cx="892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доказательство и логическое мышление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Учитесь сами,  не ждите когда жизнь вас научит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785926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Спрашивай и найдешь, старайся  и узнаешь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того чтобы усовершенствовать ум, надо больше размышлять, чем заучивать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357563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Логика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это искусство  приходить  к непредсказуемому выводу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00232" y="4000504"/>
            <a:ext cx="6929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двух человек имеется по одному яблоку, и они ими обменяются, то у каждого из них окажется опять по одному яблоку.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каждого человека есть по одной идее, и они обменяются ими, то у каждого будет уже по две идеи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build="allAtOnce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edportal.net/attachments/001/126/221/1126221.jpg?1435618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92961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728" y="785794"/>
            <a:ext cx="5786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Множества и их пересечения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5klass.net/datas/matematika/Mnozhestva-i-podmnozhestva/0013-013-Oboznachenie-kazhdogo-mnozhestv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-o4qC-tdwwRM/VE_HRJ4MnUI/AAAAAAAARTQ/EUHB5H6dbbU/w1518-h922-no/%D0%9F%D1%80%D0%BE%D0%B5%D0%BA%D1%82%D0%BD%D1%8B%D0%B5%2B%D0%B7%D0%B0%D0%B4%D0%B0%D1%87%D0%B8-%D0%9F%D1%80%D0%BE%D0%B5%D0%BA%D1%82%D1%8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000232" y="785794"/>
            <a:ext cx="600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    координат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fs00.infourok.ru/images/doc/181/208013/hello_html_2eb45b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57216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571480"/>
            <a:ext cx="8715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 ключ,  расшифруй слово и узнаешь,  кого называют  Царицей наук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0" y="1643050"/>
          <a:ext cx="7072363" cy="357190"/>
        </p:xfrm>
        <a:graphic>
          <a:graphicData uri="http://schemas.openxmlformats.org/drawingml/2006/table">
            <a:tbl>
              <a:tblPr/>
              <a:tblGrid>
                <a:gridCol w="797635"/>
                <a:gridCol w="697192"/>
                <a:gridCol w="697192"/>
                <a:gridCol w="697192"/>
                <a:gridCol w="697192"/>
                <a:gridCol w="697192"/>
                <a:gridCol w="697192"/>
                <a:gridCol w="697192"/>
                <a:gridCol w="697192"/>
                <a:gridCol w="697192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2;3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2;1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1;6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6;6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3;5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5;2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3;2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6;1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4;4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6;4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4" y="2447544"/>
          <a:ext cx="7358116" cy="3435096"/>
        </p:xfrm>
        <a:graphic>
          <a:graphicData uri="http://schemas.openxmlformats.org/drawingml/2006/table">
            <a:tbl>
              <a:tblPr/>
              <a:tblGrid>
                <a:gridCol w="893700"/>
                <a:gridCol w="907809"/>
                <a:gridCol w="1111635"/>
                <a:gridCol w="1110067"/>
                <a:gridCol w="1111635"/>
                <a:gridCol w="1111635"/>
                <a:gridCol w="1111635"/>
              </a:tblGrid>
              <a:tr h="446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2810/75174/640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77867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atematik_af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692696"/>
            <a:ext cx="88924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28596" y="1428737"/>
            <a:ext cx="814393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задача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это система заданий (действий), направленных на поиск лучшего пути достижения результата в виде реального «продукта». Фактически проектная задача задаёт общий способ проектирования с целью получения нового (до этого неизвестного) результата.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http://48.img.avito.st/1280x960/134603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22" y="4071942"/>
            <a:ext cx="221457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14612" y="615552"/>
            <a:ext cx="4643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62572"/>
          <a:ext cx="8643998" cy="5274230"/>
        </p:xfrm>
        <a:graphic>
          <a:graphicData uri="http://schemas.openxmlformats.org/drawingml/2006/table">
            <a:tbl>
              <a:tblPr/>
              <a:tblGrid>
                <a:gridCol w="4321999"/>
                <a:gridCol w="4321999"/>
              </a:tblGrid>
              <a:tr h="44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учителя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учащихся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создаёт проблемную ситуацию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осознаёт противоречия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организует размышление над проблемой и её формулировкой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формулирует проблему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организует поиск гипотез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выдвигают гипотезы, проверяют гипотезы в эксперименте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4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организует проверку гипотез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анализируют результаты, делают выводы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организует обобщение результатов и применение полученных знаний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применяют полученные знания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48.img.avito.st/1280x960/1346030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2214578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714356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Типы     задач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71472" y="1285861"/>
            <a:ext cx="7858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с не сформулированным вопросом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786182" y="1785926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недостающими данными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 rot="10800000" flipV="1">
            <a:off x="428596" y="2424722"/>
            <a:ext cx="73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с излишними данными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000372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Нереальные     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57158" y="3643314"/>
            <a:ext cx="828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с несколькими способами    решениями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928926" y="4429132"/>
            <a:ext cx="5786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с меняющимся содержанием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571736" y="5214950"/>
            <a:ext cx="5786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на  логическое мышление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072066" y="6097477"/>
            <a:ext cx="3000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Нереальные</a:t>
            </a:r>
            <a:r>
              <a:rPr lang="ru-RU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9" grpId="0"/>
      <p:bldP spid="28677" grpId="0"/>
      <p:bldP spid="28678" grpId="0"/>
      <p:bldP spid="2867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1357313"/>
            <a:ext cx="7858125" cy="2303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Рисунок 3" descr="Иллюзия движе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857232"/>
            <a:ext cx="6286544" cy="521497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497887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48.img.avito.st/1280x960/134603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2214578" cy="250033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85786" y="928670"/>
            <a:ext cx="807249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Математический софизм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удивительное утверждение, в доказательстве которого кроются незаметные, а подчас и довольно тонкие ошибки. Особенно часто в софизмах выполняют "запрещенные" действия или не учитываются условия применимости теорем, формул и  математических правил.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071546"/>
            <a:ext cx="70009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Парадокс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странное умозаключение, расходящееся с общепринятым мнением, высказывание, а также мнение, противоречащее здравому смыслу, на самом деле справедливо.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Математический парадокс – высказывание, которое может быть доказано и как истина,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как ложь.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ttp://48.img.avito.st/1280x960/134603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22" y="3714752"/>
            <a:ext cx="221457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127</TotalTime>
  <Words>511</Words>
  <Application>Microsoft Office PowerPoint</Application>
  <PresentationFormat>Экран (4:3)</PresentationFormat>
  <Paragraphs>135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Танграм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ученик</cp:lastModifiedBy>
  <cp:revision>19</cp:revision>
  <dcterms:created xsi:type="dcterms:W3CDTF">2016-10-31T16:53:06Z</dcterms:created>
  <dcterms:modified xsi:type="dcterms:W3CDTF">2022-12-03T17:56:57Z</dcterms:modified>
</cp:coreProperties>
</file>