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7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610" autoAdjust="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8.bin"/><Relationship Id="rId3" Type="http://schemas.microsoft.com/office/2006/relationships/legacyDiagramText" Target="legacyDiagramText13.bin"/><Relationship Id="rId7" Type="http://schemas.microsoft.com/office/2006/relationships/legacyDiagramText" Target="legacyDiagramText17.bin"/><Relationship Id="rId12" Type="http://schemas.microsoft.com/office/2006/relationships/legacyDiagramText" Target="legacyDiagramText22.bin"/><Relationship Id="rId2" Type="http://schemas.microsoft.com/office/2006/relationships/legacyDiagramText" Target="legacyDiagramText12.bin"/><Relationship Id="rId1" Type="http://schemas.microsoft.com/office/2006/relationships/legacyDiagramText" Target="legacyDiagramText11.bin"/><Relationship Id="rId6" Type="http://schemas.microsoft.com/office/2006/relationships/legacyDiagramText" Target="legacyDiagramText16.bin"/><Relationship Id="rId11" Type="http://schemas.microsoft.com/office/2006/relationships/legacyDiagramText" Target="legacyDiagramText21.bin"/><Relationship Id="rId5" Type="http://schemas.microsoft.com/office/2006/relationships/legacyDiagramText" Target="legacyDiagramText15.bin"/><Relationship Id="rId10" Type="http://schemas.microsoft.com/office/2006/relationships/legacyDiagramText" Target="legacyDiagramText20.bin"/><Relationship Id="rId4" Type="http://schemas.microsoft.com/office/2006/relationships/legacyDiagramText" Target="legacyDiagramText14.bin"/><Relationship Id="rId9" Type="http://schemas.microsoft.com/office/2006/relationships/legacyDiagramText" Target="legacyDiagramText1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527B3C-00A0-4CB5-819F-204C860A4307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E3E8B8-58B6-4F59-8A21-36A181607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898FCC-B9B8-4025-811C-9D56089573B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3DFD-3146-480B-A9B5-2C48171C9026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FC98B-5F38-413D-80ED-F103BFD3C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9AD21-3B65-49C9-9E9E-00F1CDB28214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53380-4279-4633-8904-796411525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8A6C-E4AF-46B2-A7B3-58BAB9314DA6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E8201-FC30-4CE7-A6B2-87BA42CED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F764D-64A5-464C-9646-CDC605C31396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FADE4-9993-4969-BD58-1FCDC749E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3BD60-2149-4B2E-967C-0989F8001B11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CFEB-86F0-4157-842C-DBC3E2FBD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D4E24-0013-43F3-BD68-0AAA27ACD369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9D140-55EE-4724-B430-7DD539898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8C36-5A0F-4958-8B16-B612320BDABA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2E7BF-15B4-42D2-A7E4-A62D43760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CA119-83AD-434B-91BD-CAF854B4F0FE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EAB5A-55D4-49E2-B589-4A12C6361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0A635-3671-499F-936A-81A858D8D3E7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829CF-1E72-4582-A653-80C7F35FC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112D5-EE31-4B60-B4D5-9D7A41FC7171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2778D-CDB9-4776-B80B-B49450F71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EEA00-E967-4270-814C-1299ABF77260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BC487-7CFB-48FC-8DBC-CC775D90C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8C46C-7B29-4E20-B1BD-FCEECCA66C52}" type="datetimeFigureOut">
              <a:rPr lang="ru-RU"/>
              <a:pPr>
                <a:defRPr/>
              </a:pPr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A4F8D3-D7FC-4B18-8A98-BA15F596B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825" y="2276475"/>
            <a:ext cx="8278813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Тема урока: «Семейный бюджет».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063" y="5135563"/>
            <a:ext cx="3200400" cy="792162"/>
          </a:xfrm>
        </p:spPr>
        <p:txBody>
          <a:bodyPr>
            <a:normAutofit/>
          </a:bodyPr>
          <a:lstStyle/>
          <a:p>
            <a:r>
              <a:rPr lang="ru-RU" sz="1800" b="1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Учитель: Феофанова Т. Ю.</a:t>
            </a:r>
            <a:endParaRPr lang="ru-RU" sz="180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900113" y="534988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–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средняя общеобразовательная школа № 10 г. Орла</a:t>
            </a:r>
            <a:endParaRPr lang="ru-RU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4384d48-8d71-4dc2-b589-0f5499f0fb44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b="31884"/>
          <a:stretch/>
        </p:blipFill>
        <p:spPr bwMode="auto">
          <a:xfrm rot="170919">
            <a:off x="4741930" y="3812085"/>
            <a:ext cx="2437398" cy="298719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  <a:softEdge rad="127000"/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850" y="750888"/>
            <a:ext cx="8640763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5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Задание для 1 группы </a:t>
            </a:r>
            <a:r>
              <a:rPr lang="ru-RU" sz="1500">
                <a:cs typeface="Times New Roman" pitchFamily="18" charset="0"/>
              </a:rPr>
              <a:t>на карточке: посчитайте, сколько денег семья Ивановых израсходовала в июне.</a:t>
            </a:r>
            <a:endParaRPr lang="ru-RU" sz="1500"/>
          </a:p>
          <a:p>
            <a:pPr eaLnBrk="0" hangingPunct="0"/>
            <a:endParaRPr lang="ru-RU" sz="1500">
              <a:cs typeface="Times New Roman" pitchFamily="18" charset="0"/>
            </a:endParaRPr>
          </a:p>
          <a:p>
            <a:pPr eaLnBrk="0" hangingPunct="0"/>
            <a:r>
              <a:rPr lang="ru-RU" sz="1500">
                <a:cs typeface="Times New Roman" pitchFamily="18" charset="0"/>
              </a:rPr>
              <a:t>Коммунальные услоги- 7000 руб, питание на 1 человека- 5000, проезд- 2000, лекарства-1000 руб. Итого:___</a:t>
            </a:r>
          </a:p>
          <a:p>
            <a:pPr eaLnBrk="0" hangingPunct="0"/>
            <a:endParaRPr lang="ru-RU" sz="1500"/>
          </a:p>
          <a:p>
            <a:pPr eaLnBrk="0" hangingPunct="0"/>
            <a:r>
              <a:rPr lang="ru-RU" sz="15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Задание для 2 группы </a:t>
            </a:r>
            <a:r>
              <a:rPr lang="ru-RU" sz="1500">
                <a:cs typeface="Times New Roman" pitchFamily="18" charset="0"/>
              </a:rPr>
              <a:t>на карточке: подсчитай количество израсходованных денег семьей в июле месяце: </a:t>
            </a:r>
          </a:p>
          <a:p>
            <a:pPr eaLnBrk="0" hangingPunct="0"/>
            <a:r>
              <a:rPr lang="ru-RU" sz="1500">
                <a:cs typeface="Times New Roman" pitchFamily="18" charset="0"/>
              </a:rPr>
              <a:t>Коммунальные услоги- 7000 руб, питание на 1 человека- 3000, проезд- 1000, лекарства-200 руб, мебель 2000 руб. Итого:______</a:t>
            </a:r>
          </a:p>
          <a:p>
            <a:pPr eaLnBrk="0" hangingPunct="0"/>
            <a:endParaRPr lang="ru-RU" sz="1500"/>
          </a:p>
          <a:p>
            <a:pPr eaLnBrk="0" hangingPunct="0"/>
            <a:r>
              <a:rPr lang="ru-RU" sz="15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Задание для 3 группы </a:t>
            </a:r>
            <a:r>
              <a:rPr lang="ru-RU" sz="1500">
                <a:cs typeface="Times New Roman" pitchFamily="18" charset="0"/>
              </a:rPr>
              <a:t>на карточке: подсчитай количество израсходованных денег семьей в августе месяце: </a:t>
            </a:r>
          </a:p>
          <a:p>
            <a:pPr eaLnBrk="0" hangingPunct="0"/>
            <a:r>
              <a:rPr lang="ru-RU" sz="1500">
                <a:cs typeface="Times New Roman" pitchFamily="18" charset="0"/>
              </a:rPr>
              <a:t>Коммунальные услоги- 7000 руб, питание на 1 человека- 7000, проезд- 5000, лекарства-2000 руб, мебель 2000 руб. Итого:______</a:t>
            </a:r>
            <a:endParaRPr lang="ru-RU" sz="1500"/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611188" y="320675"/>
            <a:ext cx="6840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VI. Практическая работа. (Работа в группах.)-4 минуты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76238" y="919163"/>
            <a:ext cx="8208962" cy="5864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500" b="1">
                <a:cs typeface="Times New Roman" pitchFamily="18" charset="0"/>
              </a:rPr>
              <a:t>Тестовая работа индивидуально</a:t>
            </a:r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1. Из чего складывается семейный бюджет?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а) из пенсии, стипендии;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б) из доходов и расходов;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в) из денег.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2. Деньги, которые поступают в бюджет семьи,- это.....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я) расходы;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е) проценты;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ю) доходы.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3. Авторское вознаграждение — это....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б) зарплата;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г) налог;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д) гонорар.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4.Деньги, которые тратятся из бюджета семьи, -это.......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ш) доходы;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ж) расходы;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х) прибыль.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5. Правильным ведением бюджета считается то, при котором доходы ….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е) больше расходов;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и) равны расходам;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а) меньше расходов.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6.Зарплата,пенсия, стипендия — это разные виды......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т) доходов;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п) расходов;</a:t>
            </a:r>
            <a:endParaRPr lang="ru-RU" sz="1500"/>
          </a:p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к) гонорара. </a:t>
            </a:r>
            <a:endParaRPr lang="ru-RU" sz="1500"/>
          </a:p>
        </p:txBody>
      </p:sp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76238" y="134938"/>
            <a:ext cx="83216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VII. Закрепление изученного материала. (5 минут)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endParaRPr lang="ru-RU" sz="15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Работа с учебником (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с. 75–77)</a:t>
            </a:r>
            <a:r>
              <a:rPr lang="ru-RU" sz="1500" b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"/>
          <p:cNvSpPr txBox="1">
            <a:spLocks noChangeArrowheads="1"/>
          </p:cNvSpPr>
          <p:nvPr/>
        </p:nvSpPr>
        <p:spPr bwMode="auto">
          <a:xfrm>
            <a:off x="395288" y="404813"/>
            <a:ext cx="45720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/>
            <a:r>
              <a:rPr lang="ru-RU" sz="1500" b="1">
                <a:latin typeface="Times New Roman" pitchFamily="18" charset="0"/>
                <a:cs typeface="Times New Roman" pitchFamily="18" charset="0"/>
              </a:rPr>
              <a:t>VIII. Итог урока. ( 3 минуты)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611188" y="5516563"/>
            <a:ext cx="4572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/>
            <a:r>
              <a:rPr lang="ru-RU" sz="1500" b="1">
                <a:latin typeface="Times New Roman" pitchFamily="18" charset="0"/>
                <a:cs typeface="Times New Roman" pitchFamily="18" charset="0"/>
              </a:rPr>
              <a:t>IX. Рефлексия. (до 1 минуты)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539750" y="6092825"/>
            <a:ext cx="4572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/>
            <a:r>
              <a:rPr lang="ru-RU" sz="1500" b="1">
                <a:latin typeface="Times New Roman" pitchFamily="18" charset="0"/>
                <a:cs typeface="Times New Roman" pitchFamily="18" charset="0"/>
              </a:rPr>
              <a:t>X. Домашнее задание</a:t>
            </a:r>
            <a:r>
              <a:rPr lang="ru-RU" sz="15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ru-RU" sz="1500" b="1">
                <a:latin typeface="Times New Roman" pitchFamily="18" charset="0"/>
                <a:cs typeface="Times New Roman" pitchFamily="18" charset="0"/>
              </a:rPr>
              <a:t>1 минута)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5" name="Picture 2" descr="s55napshot"/>
          <p:cNvPicPr>
            <a:picLocks noChangeAspect="1" noChangeArrowheads="1"/>
          </p:cNvPicPr>
          <p:nvPr/>
        </p:nvPicPr>
        <p:blipFill>
          <a:blip r:embed="rId3"/>
          <a:srcRect b="6541"/>
          <a:stretch>
            <a:fillRect/>
          </a:stretch>
        </p:blipFill>
        <p:spPr bwMode="auto">
          <a:xfrm>
            <a:off x="1331913" y="981075"/>
            <a:ext cx="6119812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2"/>
          <p:cNvSpPr txBox="1">
            <a:spLocks noChangeArrowheads="1"/>
          </p:cNvSpPr>
          <p:nvPr/>
        </p:nvSpPr>
        <p:spPr bwMode="auto">
          <a:xfrm>
            <a:off x="0" y="25400"/>
            <a:ext cx="9144000" cy="678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Тип урока: комбинированный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 Цели 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деятельности учителя:</a:t>
            </a: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Образовательные: 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создать условия для ознакомления учащихся с понятием «семейный бюджет»; закрепления понятий «бюджет», «доходы», «расходы», «налоги», «денежные единицы».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Развивающие: 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способствовать развитию познавательного интереса, речи, логического мышления учащихся; овладению практическими навыками распределения семейного бюджета.</a:t>
            </a: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Воспитательные: 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содействовать воспитанию мотивации к учению, экономного отношения к семейному бюджету, чувства милосердия, умений выслушивать мнения товарищей, работать в группах и в коллективе.</a:t>
            </a:r>
          </a:p>
          <a:p>
            <a:endParaRPr lang="ru-RU" sz="15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Формируемые УУД: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Познавательные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умение пользоваться добытой информацией в практических целях,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-умение делать выводы на основе анализа информации;</a:t>
            </a: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Регулятивные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-высказывать своё мнение на основе работы с учебным материалом,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-оценивать учебные действия в соответствии с поставленной задачей,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-осуществлять познавательную и личностную рефлексию.</a:t>
            </a: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Коммуникативные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-умение слушать и понимать других,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- оформлять свои мысли в устной и письменной форме,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-умение работать в группе.</a:t>
            </a: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-умение высказывать своё отношение к рассматриваемым фактам, выражать свои эмоции,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-формирование мотивации к обучению и целенаправленной познавательной деятельности,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-формирование осознанного понимания значения семьи в жизни человека и общества, уважительного и заботливого отношения к членам семьи, принятия ценностей семейной жизни.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107950" y="115888"/>
            <a:ext cx="903605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endParaRPr lang="ru-RU" sz="15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Предметные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: обучающие получат возможность анализировать бюджет семьи, работать с дополнительными источниками, высказывать собственное мнение, суждение.</a:t>
            </a:r>
          </a:p>
          <a:p>
            <a:endParaRPr lang="ru-RU" sz="15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: сохраняют мотивацию к учебной деятельности, проявляют интерес  к учебному материалу по вопросу семейного бюджета, выражают положительное отношение  к процессу познания, адекватно понимают причины успешности или неуспешности учебной деятельности. </a:t>
            </a:r>
          </a:p>
          <a:p>
            <a:endParaRPr lang="ru-RU" sz="15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5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Познавательные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: выявляют особенности и признаки изучаемых объектов, приводят примеры для доказательства выдвигаемых положений.</a:t>
            </a:r>
          </a:p>
          <a:p>
            <a:endParaRPr lang="ru-RU" sz="15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Коммуникативные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: взаимодействуют в ходе совместной работы, ведут диалог, участвуют в дискуссии, принимают другое мнение и позицию, допускают существование различных точек зрения.</a:t>
            </a:r>
          </a:p>
          <a:p>
            <a:endParaRPr lang="ru-RU" sz="15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Регулятивные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: прогнозируют результаты усвоения изучаемого материала, принимают и сохраняют учебную задачу.</a:t>
            </a:r>
          </a:p>
          <a:p>
            <a:endParaRPr lang="ru-RU" sz="15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Формы работы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: фронтальная, индивидуальная, групповая, в парах.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66675" y="5287963"/>
            <a:ext cx="901065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Ресурсы: 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карточки для работы в группах и парах; картинки с персонажами; таблички со словами (на доску); нэтбуки, тесты, презентация к уроку, толковый словарь Даля.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Словарь: бюджет семьи, доходы семьи, расходы семьи.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395288" y="85725"/>
            <a:ext cx="84978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>
                <a:latin typeface="Times New Roman" pitchFamily="18" charset="0"/>
                <a:cs typeface="Times New Roman" pitchFamily="18" charset="0"/>
              </a:rPr>
              <a:t>Ход урока</a:t>
            </a:r>
          </a:p>
          <a:p>
            <a:pPr algn="ctr"/>
            <a:endParaRPr lang="ru-RU" sz="3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I. Организационный момент. (до 1 минуты)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82588" y="601663"/>
            <a:ext cx="74263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II. Проверка домашнего задания. (3 минуты)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0" y="877888"/>
            <a:ext cx="9144000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– О чём мы говорили на прошлом уроке окружающего мира? </a:t>
            </a:r>
            <a:r>
              <a:rPr lang="ru-RU" sz="1500" i="1">
                <a:latin typeface="Times New Roman" pitchFamily="18" charset="0"/>
                <a:cs typeface="Times New Roman" pitchFamily="18" charset="0"/>
              </a:rPr>
              <a:t>(О государственном бюджете.)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– Что такое государственный бюджет? </a:t>
            </a:r>
            <a:r>
              <a:rPr lang="ru-RU" sz="1500" i="1">
                <a:latin typeface="Times New Roman" pitchFamily="18" charset="0"/>
                <a:cs typeface="Times New Roman" pitchFamily="18" charset="0"/>
              </a:rPr>
              <a:t>(Это план расходов и доходов государства.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-  Зачем нужен государственный бюджет страны? (</a:t>
            </a:r>
            <a:r>
              <a:rPr lang="ru-RU" sz="1500" i="1">
                <a:latin typeface="Times New Roman" pitchFamily="18" charset="0"/>
                <a:cs typeface="Times New Roman" pitchFamily="18" charset="0"/>
              </a:rPr>
              <a:t>Чтобы вести учет всех денег)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– Как называются деньги, которые поступают в бюджет? </a:t>
            </a:r>
            <a:r>
              <a:rPr lang="ru-RU" sz="1500" i="1">
                <a:latin typeface="Times New Roman" pitchFamily="18" charset="0"/>
                <a:cs typeface="Times New Roman" pitchFamily="18" charset="0"/>
              </a:rPr>
              <a:t>(Доходы.)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– Как называются деньги, которые тратятся из бюджета? </a:t>
            </a:r>
            <a:r>
              <a:rPr lang="ru-RU" sz="1500" i="1">
                <a:latin typeface="Times New Roman" pitchFamily="18" charset="0"/>
                <a:cs typeface="Times New Roman" pitchFamily="18" charset="0"/>
              </a:rPr>
              <a:t>(Расходы.)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– Как называются платежи, которые граждане и организации обязаны вносить в бюджет государства? </a:t>
            </a:r>
            <a:r>
              <a:rPr lang="ru-RU" sz="1500" i="1">
                <a:latin typeface="Times New Roman" pitchFamily="18" charset="0"/>
                <a:cs typeface="Times New Roman" pitchFamily="18" charset="0"/>
              </a:rPr>
              <a:t>(Налоги.)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– На что расходуется государственный бюджет? </a:t>
            </a:r>
            <a:r>
              <a:rPr lang="ru-RU" sz="1500" i="1">
                <a:latin typeface="Times New Roman" pitchFamily="18" charset="0"/>
                <a:cs typeface="Times New Roman" pitchFamily="18" charset="0"/>
              </a:rPr>
              <a:t>(На образование, здравоохранение, на содержание армии и полиции, на науку и культуру, на охрану природы, на выплату пенсий и пособий.)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6" name="Organization Chart 8"/>
          <p:cNvGraphicFramePr>
            <a:graphicFrameLocks/>
          </p:cNvGraphicFramePr>
          <p:nvPr/>
        </p:nvGraphicFramePr>
        <p:xfrm>
          <a:off x="1116013" y="3141663"/>
          <a:ext cx="6840537" cy="3536950"/>
        </p:xfrm>
        <a:graphic>
          <a:graphicData uri="http://schemas.openxmlformats.org/drawingml/2006/compatibility">
            <com:legacyDrawing xmlns:com="http://schemas.openxmlformats.org/drawingml/2006/compatibility" spid="_x0000_s1741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671513" y="1268413"/>
            <a:ext cx="75612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cs typeface="Times New Roman" pitchFamily="18" charset="0"/>
              </a:rPr>
              <a:t>  </a:t>
            </a:r>
            <a:r>
              <a:rPr lang="ru-RU" sz="2800" b="1">
                <a:cs typeface="Times New Roman" pitchFamily="18" charset="0"/>
              </a:rPr>
              <a:t>.   .              .  .        .           .     .      .</a:t>
            </a:r>
            <a:endParaRPr lang="ru-RU" sz="2400"/>
          </a:p>
          <a:p>
            <a:pPr eaLnBrk="0" hangingPunct="0"/>
            <a:r>
              <a:rPr lang="ru-RU" sz="4400" b="1">
                <a:cs typeface="Times New Roman" pitchFamily="18" charset="0"/>
              </a:rPr>
              <a:t>СЕБЮМЕДЙЖЕНЫТЙ         </a:t>
            </a:r>
            <a:endParaRPr lang="ru-RU" sz="2400"/>
          </a:p>
          <a:p>
            <a:pPr eaLnBrk="0" hangingPunct="0"/>
            <a:r>
              <a:rPr lang="ru-RU" sz="4400" b="1">
                <a:cs typeface="Times New Roman" pitchFamily="18" charset="0"/>
              </a:rPr>
              <a:t>  </a:t>
            </a:r>
            <a:endParaRPr lang="ru-RU" sz="2400"/>
          </a:p>
          <a:p>
            <a:pPr eaLnBrk="0" hangingPunct="0"/>
            <a:r>
              <a:rPr lang="ru-RU" sz="2800" b="1">
                <a:cs typeface="Times New Roman" pitchFamily="18" charset="0"/>
              </a:rPr>
              <a:t>          .   .             .        .   .             .</a:t>
            </a:r>
            <a:endParaRPr lang="ru-RU" sz="2400"/>
          </a:p>
          <a:p>
            <a:pPr eaLnBrk="0" hangingPunct="0"/>
            <a:r>
              <a:rPr lang="ru-RU" sz="4400">
                <a:cs typeface="Times New Roman" pitchFamily="18" charset="0"/>
              </a:rPr>
              <a:t>      </a:t>
            </a:r>
            <a:endParaRPr lang="ru-RU" sz="2400"/>
          </a:p>
          <a:p>
            <a:pPr eaLnBrk="0" hangingPunct="0"/>
            <a:r>
              <a:rPr lang="ru-RU" sz="2800" b="1">
                <a:cs typeface="Times New Roman" pitchFamily="18" charset="0"/>
              </a:rPr>
              <a:t>(Семейный бюджет)</a:t>
            </a:r>
            <a:r>
              <a:rPr lang="ru-RU" sz="2400"/>
              <a:t> </a:t>
            </a:r>
            <a:endParaRPr lang="ru-RU" sz="4000"/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671513" y="476250"/>
            <a:ext cx="457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III. Введение в тему.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 (4 минуты)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icture 2" descr="s55napshot"/>
          <p:cNvSpPr>
            <a:spLocks noChangeAspect="1" noChangeArrowheads="1"/>
          </p:cNvSpPr>
          <p:nvPr/>
        </p:nvSpPr>
        <p:spPr bwMode="auto">
          <a:xfrm>
            <a:off x="755650" y="488950"/>
            <a:ext cx="77041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459" name="Picture 2" descr="s55napshot"/>
          <p:cNvPicPr>
            <a:picLocks noChangeAspect="1" noChangeArrowheads="1"/>
          </p:cNvPicPr>
          <p:nvPr/>
        </p:nvPicPr>
        <p:blipFill>
          <a:blip r:embed="rId2"/>
          <a:srcRect b="6541"/>
          <a:stretch>
            <a:fillRect/>
          </a:stretch>
        </p:blipFill>
        <p:spPr bwMode="auto">
          <a:xfrm>
            <a:off x="755650" y="549275"/>
            <a:ext cx="77041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264275" y="1947863"/>
            <a:ext cx="28797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500">
                <a:cs typeface="Times New Roman" pitchFamily="18" charset="0"/>
              </a:rPr>
              <a:t>Зарплата мамы- 13000 руб</a:t>
            </a:r>
            <a:endParaRPr lang="ru-RU" sz="1500"/>
          </a:p>
          <a:p>
            <a:pPr eaLnBrk="0" hangingPunct="0"/>
            <a:r>
              <a:rPr lang="ru-RU" sz="1500">
                <a:cs typeface="Times New Roman" pitchFamily="18" charset="0"/>
              </a:rPr>
              <a:t>Зарплата папы- 17000 руб.</a:t>
            </a:r>
            <a:endParaRPr lang="ru-RU" sz="1500"/>
          </a:p>
          <a:p>
            <a:pPr eaLnBrk="0" hangingPunct="0"/>
            <a:r>
              <a:rPr lang="ru-RU" sz="1500">
                <a:cs typeface="Times New Roman" pitchFamily="18" charset="0"/>
              </a:rPr>
              <a:t>Пенсия бабушки-8000 руб</a:t>
            </a:r>
            <a:endParaRPr lang="ru-RU" sz="1500"/>
          </a:p>
          <a:p>
            <a:pPr eaLnBrk="0" hangingPunct="0"/>
            <a:r>
              <a:rPr lang="ru-RU" sz="1500">
                <a:cs typeface="Times New Roman" pitchFamily="18" charset="0"/>
              </a:rPr>
              <a:t>Пенсия дедушки-8000 руб</a:t>
            </a:r>
            <a:endParaRPr lang="ru-RU" sz="1500"/>
          </a:p>
          <a:p>
            <a:pPr eaLnBrk="0" hangingPunct="0"/>
            <a:endParaRPr lang="ru-RU" sz="1500" b="1">
              <a:cs typeface="Times New Roman" pitchFamily="18" charset="0"/>
            </a:endParaRPr>
          </a:p>
          <a:p>
            <a:pPr eaLnBrk="0" hangingPunct="0"/>
            <a:r>
              <a:rPr lang="ru-RU" sz="1500" b="1">
                <a:cs typeface="Times New Roman" pitchFamily="18" charset="0"/>
              </a:rPr>
              <a:t>Итого доход: 46000 руб.</a:t>
            </a:r>
            <a:endParaRPr lang="ru-RU" sz="1500" b="1"/>
          </a:p>
          <a:p>
            <a:pPr eaLnBrk="0" hangingPunct="0"/>
            <a:endParaRPr lang="ru-RU" sz="360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872163" y="1473200"/>
            <a:ext cx="32591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184400" algn="l"/>
              </a:tabLst>
            </a:pPr>
            <a:r>
              <a:rPr lang="ru-RU" sz="15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Доходы</a:t>
            </a:r>
            <a:r>
              <a:rPr lang="ru-RU" sz="1500" b="1">
                <a:cs typeface="Times New Roman" pitchFamily="18" charset="0"/>
              </a:rPr>
              <a:t> семьи</a:t>
            </a:r>
            <a:endParaRPr lang="ru-RU" sz="1500"/>
          </a:p>
          <a:p>
            <a:pPr algn="ctr" eaLnBrk="0" hangingPunct="0">
              <a:tabLst>
                <a:tab pos="2184400" algn="l"/>
              </a:tabLst>
            </a:pPr>
            <a:endParaRPr lang="ru-RU" sz="400"/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823913" y="215900"/>
            <a:ext cx="45720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IV. Изучение нового материала. (20 минут)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750888" y="617538"/>
            <a:ext cx="6124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Бюджет семьи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–это баланс доходов и расходов семьи.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539750" y="5445125"/>
            <a:ext cx="6540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Заработная плата-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деньги, заработанные за труд. </a:t>
            </a:r>
            <a:endParaRPr lang="ru-RU">
              <a:latin typeface="Calibri" pitchFamily="34" charset="0"/>
            </a:endParaRPr>
          </a:p>
        </p:txBody>
      </p:sp>
      <p:sp>
        <p:nvSpPr>
          <p:cNvPr id="20487" name="TextBox 12"/>
          <p:cNvSpPr txBox="1">
            <a:spLocks noChangeArrowheads="1"/>
          </p:cNvSpPr>
          <p:nvPr/>
        </p:nvSpPr>
        <p:spPr bwMode="auto">
          <a:xfrm>
            <a:off x="530225" y="568325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Гонорар-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вознаграждение по договору</a:t>
            </a:r>
            <a:endParaRPr lang="ru-RU">
              <a:latin typeface="Calibri" pitchFamily="34" charset="0"/>
            </a:endParaRPr>
          </a:p>
        </p:txBody>
      </p:sp>
      <p:sp>
        <p:nvSpPr>
          <p:cNvPr id="20488" name="TextBox 14"/>
          <p:cNvSpPr txBox="1">
            <a:spLocks noChangeArrowheads="1"/>
          </p:cNvSpPr>
          <p:nvPr/>
        </p:nvSpPr>
        <p:spPr bwMode="auto">
          <a:xfrm>
            <a:off x="530225" y="5924550"/>
            <a:ext cx="840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Пенсии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-денежное обеспечение по инвалидности, по старости, по выслуге лет. </a:t>
            </a:r>
            <a:endParaRPr lang="ru-RU">
              <a:latin typeface="Calibri" pitchFamily="34" charset="0"/>
            </a:endParaRPr>
          </a:p>
        </p:txBody>
      </p:sp>
      <p:sp>
        <p:nvSpPr>
          <p:cNvPr id="20489" name="TextBox 16"/>
          <p:cNvSpPr txBox="1">
            <a:spLocks noChangeArrowheads="1"/>
          </p:cNvSpPr>
          <p:nvPr/>
        </p:nvSpPr>
        <p:spPr bwMode="auto">
          <a:xfrm>
            <a:off x="511175" y="6165850"/>
            <a:ext cx="7686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Стипендии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-денежное пособие, которое выдается в учебном заведении.</a:t>
            </a:r>
          </a:p>
        </p:txBody>
      </p:sp>
      <p:pic>
        <p:nvPicPr>
          <p:cNvPr id="20491" name="Picture 2" descr="вектор-семьи-семья-вполне-портрет-папа-мать-дети-деды-плакат-1269279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D"/>
              </a:clrFrom>
              <a:clrTo>
                <a:srgbClr val="FE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620713"/>
            <a:ext cx="4824412" cy="48244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1509" name="Organization Chart 5"/>
          <p:cNvGraphicFramePr>
            <a:graphicFrameLocks/>
          </p:cNvGraphicFramePr>
          <p:nvPr/>
        </p:nvGraphicFramePr>
        <p:xfrm>
          <a:off x="250825" y="260350"/>
          <a:ext cx="8642350" cy="6408738"/>
        </p:xfrm>
        <a:graphic>
          <a:graphicData uri="http://schemas.openxmlformats.org/drawingml/2006/compatibility">
            <com:legacyDrawing xmlns:com="http://schemas.openxmlformats.org/drawingml/2006/compatibility" spid="_x0000_s21509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4213" y="615950"/>
            <a:ext cx="7559675" cy="1247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На питание на 1 человека потребуется – 4000 </a:t>
            </a:r>
            <a:r>
              <a:rPr lang="ru-RU" sz="1500" dirty="0" err="1"/>
              <a:t>руб</a:t>
            </a:r>
            <a:endParaRPr lang="ru-RU" sz="15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На проезд-4000 </a:t>
            </a:r>
            <a:r>
              <a:rPr lang="ru-RU" sz="1500" dirty="0" err="1"/>
              <a:t>руб</a:t>
            </a:r>
            <a:endParaRPr lang="ru-RU" sz="15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Коммунальные платежи-7000 </a:t>
            </a:r>
            <a:r>
              <a:rPr lang="ru-RU" sz="1500" dirty="0" err="1"/>
              <a:t>руб</a:t>
            </a:r>
            <a:endParaRPr lang="ru-RU" sz="15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Одежда, лекарства, плата за дополнительные кружки и секции-5000 </a:t>
            </a:r>
            <a:r>
              <a:rPr lang="ru-RU" sz="1500" dirty="0" err="1"/>
              <a:t>руб</a:t>
            </a:r>
            <a:endParaRPr lang="ru-RU" sz="15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Итого расход: 40000 </a:t>
            </a:r>
            <a:r>
              <a:rPr lang="ru-RU" sz="1500" dirty="0" err="1"/>
              <a:t>руб</a:t>
            </a:r>
            <a:endParaRPr lang="ru-RU" sz="1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650" y="2492375"/>
            <a:ext cx="4572000" cy="1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Доходы- 46000 </a:t>
            </a:r>
            <a:r>
              <a:rPr lang="ru-RU" sz="1500" dirty="0" err="1"/>
              <a:t>руб</a:t>
            </a:r>
            <a:endParaRPr lang="ru-RU" sz="15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/>
              <a:t>Расходы- 40000 </a:t>
            </a:r>
            <a:r>
              <a:rPr lang="ru-RU" sz="1500" dirty="0" err="1"/>
              <a:t>руб</a:t>
            </a:r>
            <a:endParaRPr lang="ru-RU" sz="15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/>
              <a:t>Остается-6000 </a:t>
            </a:r>
            <a:r>
              <a:rPr lang="ru-RU" sz="1500" b="1" dirty="0" err="1"/>
              <a:t>руб</a:t>
            </a:r>
            <a:endParaRPr lang="ru-RU" sz="1500" b="1" dirty="0"/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250825" y="3716338"/>
            <a:ext cx="8424863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latin typeface="Times New Roman" pitchFamily="18" charset="0"/>
                <a:cs typeface="Times New Roman" pitchFamily="18" charset="0"/>
              </a:rPr>
              <a:t>V. Физкультурная минутка. (до 1 минуты)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Кот наплакал, на вес золота, бешеные деньги, заоблачные цены, за бесценок, по божеской цене, не подступиться, как задаром, цена кусается, не по карману, слишком накладно, по сходной цене, влетит в копеечку, за грош, с Гулькин нос, цена кусается, бьет по карману.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500">
                <a:latin typeface="Times New Roman" pitchFamily="18" charset="0"/>
                <a:cs typeface="Times New Roman" pitchFamily="18" charset="0"/>
              </a:rPr>
              <a:t>(Дорого – прыгаем вверх, дёшево – прыгаем на корточках).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777</Words>
  <Application>Microsoft Office PowerPoint</Application>
  <PresentationFormat>Экран (4:3)</PresentationFormat>
  <Paragraphs>158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Arial</vt:lpstr>
      <vt:lpstr>Times New Roman</vt:lpstr>
      <vt:lpstr>Wingdings</vt:lpstr>
      <vt:lpstr>Тема Office</vt:lpstr>
      <vt:lpstr>Тема урока: «Семейный бюджет».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Дубровская</dc:creator>
  <cp:lastModifiedBy>Вера Ивановна</cp:lastModifiedBy>
  <cp:revision>12</cp:revision>
  <dcterms:created xsi:type="dcterms:W3CDTF">2022-10-21T10:42:28Z</dcterms:created>
  <dcterms:modified xsi:type="dcterms:W3CDTF">2022-11-23T13:23:27Z</dcterms:modified>
</cp:coreProperties>
</file>